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2" r:id="rId1"/>
  </p:sldMasterIdLst>
  <p:notesMasterIdLst>
    <p:notesMasterId r:id="rId13"/>
  </p:notesMasterIdLst>
  <p:sldIdLst>
    <p:sldId id="256" r:id="rId2"/>
    <p:sldId id="257" r:id="rId3"/>
    <p:sldId id="258" r:id="rId4"/>
    <p:sldId id="261" r:id="rId5"/>
    <p:sldId id="266" r:id="rId6"/>
    <p:sldId id="262" r:id="rId7"/>
    <p:sldId id="263" r:id="rId8"/>
    <p:sldId id="267" r:id="rId9"/>
    <p:sldId id="264" r:id="rId10"/>
    <p:sldId id="265" r:id="rId11"/>
    <p:sldId id="26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00"/>
    <p:restoredTop sz="94694"/>
  </p:normalViewPr>
  <p:slideViewPr>
    <p:cSldViewPr snapToGrid="0" snapToObjects="1">
      <p:cViewPr varScale="1">
        <p:scale>
          <a:sx n="121" d="100"/>
          <a:sy n="121" d="100"/>
        </p:scale>
        <p:origin x="7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FFEBFC-EC71-7A4D-B346-1BB03EBA0168}" type="datetimeFigureOut">
              <a:rPr lang="en-US" smtClean="0"/>
              <a:t>1/18/21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5C6A13-8618-8947-A9C4-A4980FC0930C}" type="slidenum">
              <a:rPr lang="en-US" smtClean="0"/>
              <a:t>‹#›</a:t>
            </a:fld>
            <a:endParaRPr lang="en-US"/>
          </a:p>
        </p:txBody>
      </p:sp>
    </p:spTree>
    <p:extLst>
      <p:ext uri="{BB962C8B-B14F-4D97-AF65-F5344CB8AC3E}">
        <p14:creationId xmlns:p14="http://schemas.microsoft.com/office/powerpoint/2010/main" val="688188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5C6A13-8618-8947-A9C4-A4980FC0930C}" type="slidenum">
              <a:rPr lang="en-US" smtClean="0"/>
              <a:t>2</a:t>
            </a:fld>
            <a:endParaRPr lang="en-US"/>
          </a:p>
        </p:txBody>
      </p:sp>
    </p:spTree>
    <p:extLst>
      <p:ext uri="{BB962C8B-B14F-4D97-AF65-F5344CB8AC3E}">
        <p14:creationId xmlns:p14="http://schemas.microsoft.com/office/powerpoint/2010/main" val="3472561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5C6A13-8618-8947-A9C4-A4980FC0930C}" type="slidenum">
              <a:rPr lang="en-US" smtClean="0"/>
              <a:t>7</a:t>
            </a:fld>
            <a:endParaRPr lang="en-US"/>
          </a:p>
        </p:txBody>
      </p:sp>
    </p:spTree>
    <p:extLst>
      <p:ext uri="{BB962C8B-B14F-4D97-AF65-F5344CB8AC3E}">
        <p14:creationId xmlns:p14="http://schemas.microsoft.com/office/powerpoint/2010/main" val="3722282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1/18/21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87244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1/18/21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93116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1/18/21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457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1/18/21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205674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1/18/21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4582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1/18/21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95253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1/18/21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96518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1/18/21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1490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1/18/21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20722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1/18/21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384359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1/18/21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716368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1/18/21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859331"/>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801" r:id="rId6"/>
    <p:sldLayoutId id="2147483796" r:id="rId7"/>
    <p:sldLayoutId id="2147483797" r:id="rId8"/>
    <p:sldLayoutId id="2147483798" r:id="rId9"/>
    <p:sldLayoutId id="2147483800" r:id="rId10"/>
    <p:sldLayoutId id="2147483799" r:id="rId11"/>
  </p:sldLayoutIdLst>
  <p:hf sldNum="0" hdr="0" ftr="0" dt="0"/>
  <p:txStyles>
    <p:titleStyle>
      <a:lvl1pPr algn="l" defTabSz="914400" rtl="0" eaLnBrk="1" latinLnBrk="0" hangingPunct="1">
        <a:lnSpc>
          <a:spcPct val="90000"/>
        </a:lnSpc>
        <a:spcBef>
          <a:spcPct val="0"/>
        </a:spcBef>
        <a:buNone/>
        <a:defRPr sz="42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s://www.cdc.gov/mmwr/volumes/69/wr/mm6932a1.htm"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6B56E6F-AEB2-D749-B03D-954F77C4AFD7}"/>
              </a:ext>
            </a:extLst>
          </p:cNvPr>
          <p:cNvSpPr>
            <a:spLocks noGrp="1"/>
          </p:cNvSpPr>
          <p:nvPr>
            <p:ph type="ctrTitle"/>
          </p:nvPr>
        </p:nvSpPr>
        <p:spPr>
          <a:xfrm>
            <a:off x="484814" y="640080"/>
            <a:ext cx="3659246" cy="2850319"/>
          </a:xfrm>
        </p:spPr>
        <p:txBody>
          <a:bodyPr>
            <a:normAutofit/>
          </a:bodyPr>
          <a:lstStyle/>
          <a:p>
            <a:r>
              <a:rPr lang="en-US" sz="5400">
                <a:solidFill>
                  <a:srgbClr val="FFFFFF"/>
                </a:solidFill>
              </a:rPr>
              <a:t>Sigmoid Hacks</a:t>
            </a:r>
          </a:p>
        </p:txBody>
      </p:sp>
      <p:sp>
        <p:nvSpPr>
          <p:cNvPr id="3" name="Subtitle 2">
            <a:extLst>
              <a:ext uri="{FF2B5EF4-FFF2-40B4-BE49-F238E27FC236}">
                <a16:creationId xmlns:a16="http://schemas.microsoft.com/office/drawing/2014/main" id="{587CD6E2-CCBE-B147-A368-31DD77E1E8FC}"/>
              </a:ext>
            </a:extLst>
          </p:cNvPr>
          <p:cNvSpPr>
            <a:spLocks noGrp="1"/>
          </p:cNvSpPr>
          <p:nvPr>
            <p:ph type="subTitle" idx="1"/>
          </p:nvPr>
        </p:nvSpPr>
        <p:spPr>
          <a:xfrm>
            <a:off x="484814" y="3812134"/>
            <a:ext cx="3659246" cy="2349823"/>
          </a:xfrm>
        </p:spPr>
        <p:txBody>
          <a:bodyPr>
            <a:normAutofit/>
          </a:bodyPr>
          <a:lstStyle/>
          <a:p>
            <a:r>
              <a:rPr lang="en-US" sz="1800">
                <a:solidFill>
                  <a:srgbClr val="FFFFFF"/>
                </a:solidFill>
              </a:rPr>
              <a:t>Pinak Sawhney</a:t>
            </a:r>
          </a:p>
          <a:p>
            <a:r>
              <a:rPr lang="en-US" sz="1800">
                <a:solidFill>
                  <a:srgbClr val="FFFFFF"/>
                </a:solidFill>
              </a:rPr>
              <a:t>Amy Cui</a:t>
            </a:r>
          </a:p>
          <a:p>
            <a:r>
              <a:rPr lang="en-US" sz="1800">
                <a:solidFill>
                  <a:srgbClr val="FFFFFF"/>
                </a:solidFill>
              </a:rPr>
              <a:t>Jing Kai</a:t>
            </a:r>
          </a:p>
        </p:txBody>
      </p:sp>
      <p:cxnSp>
        <p:nvCxnSpPr>
          <p:cNvPr id="33" name="Straight Connector 32">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306C9D0-780C-4D22-8F75-9ADEAA20E120}"/>
              </a:ext>
            </a:extLst>
          </p:cNvPr>
          <p:cNvPicPr>
            <a:picLocks noChangeAspect="1"/>
          </p:cNvPicPr>
          <p:nvPr/>
        </p:nvPicPr>
        <p:blipFill rotWithShape="1">
          <a:blip r:embed="rId2"/>
          <a:srcRect t="4913" r="-1" b="4335"/>
          <a:stretch/>
        </p:blipFill>
        <p:spPr>
          <a:xfrm>
            <a:off x="4635095" y="10"/>
            <a:ext cx="7556889" cy="6857990"/>
          </a:xfrm>
          <a:prstGeom prst="rect">
            <a:avLst/>
          </a:prstGeom>
        </p:spPr>
      </p:pic>
    </p:spTree>
    <p:extLst>
      <p:ext uri="{BB962C8B-B14F-4D97-AF65-F5344CB8AC3E}">
        <p14:creationId xmlns:p14="http://schemas.microsoft.com/office/powerpoint/2010/main" val="282807150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9F9F9-5C0D-B44C-AAEC-127E89E41799}"/>
              </a:ext>
            </a:extLst>
          </p:cNvPr>
          <p:cNvSpPr>
            <a:spLocks noGrp="1"/>
          </p:cNvSpPr>
          <p:nvPr>
            <p:ph type="title"/>
          </p:nvPr>
        </p:nvSpPr>
        <p:spPr>
          <a:xfrm>
            <a:off x="421524" y="812799"/>
            <a:ext cx="4123843" cy="2093975"/>
          </a:xfrm>
        </p:spPr>
        <p:txBody>
          <a:bodyPr/>
          <a:lstStyle/>
          <a:p>
            <a:r>
              <a:rPr lang="en-US" dirty="0"/>
              <a:t>Learning Outcomes</a:t>
            </a:r>
          </a:p>
        </p:txBody>
      </p:sp>
      <p:sp>
        <p:nvSpPr>
          <p:cNvPr id="3" name="Content Placeholder 2">
            <a:extLst>
              <a:ext uri="{FF2B5EF4-FFF2-40B4-BE49-F238E27FC236}">
                <a16:creationId xmlns:a16="http://schemas.microsoft.com/office/drawing/2014/main" id="{F6779552-398B-9B4B-899E-D61699C0F31E}"/>
              </a:ext>
            </a:extLst>
          </p:cNvPr>
          <p:cNvSpPr>
            <a:spLocks noGrp="1"/>
          </p:cNvSpPr>
          <p:nvPr>
            <p:ph idx="1"/>
          </p:nvPr>
        </p:nvSpPr>
        <p:spPr/>
        <p:txBody>
          <a:bodyPr/>
          <a:lstStyle/>
          <a:p>
            <a:pPr algn="ctr"/>
            <a:r>
              <a:rPr lang="en-US" b="1" dirty="0">
                <a:latin typeface="Calibri" panose="020F0502020204030204" pitchFamily="34" charset="0"/>
                <a:cs typeface="Calibri" panose="020F0502020204030204" pitchFamily="34" charset="0"/>
              </a:rPr>
              <a:t>Things we learnt this hackathon ….</a:t>
            </a:r>
          </a:p>
          <a:p>
            <a:pPr>
              <a:buFont typeface="Wingdings" pitchFamily="2" charset="2"/>
              <a:buChar char="q"/>
            </a:pPr>
            <a:r>
              <a:rPr lang="en-US" dirty="0">
                <a:latin typeface="Calibri" panose="020F0502020204030204" pitchFamily="34" charset="0"/>
                <a:cs typeface="Calibri" panose="020F0502020204030204" pitchFamily="34" charset="0"/>
              </a:rPr>
              <a:t> Learnt to use </a:t>
            </a:r>
            <a:r>
              <a:rPr lang="en-US" dirty="0" err="1">
                <a:latin typeface="Calibri" panose="020F0502020204030204" pitchFamily="34" charset="0"/>
                <a:cs typeface="Calibri" panose="020F0502020204030204" pitchFamily="34" charset="0"/>
              </a:rPr>
              <a:t>Airtable</a:t>
            </a:r>
            <a:r>
              <a:rPr lang="en-US" dirty="0">
                <a:latin typeface="Calibri" panose="020F0502020204030204" pitchFamily="34" charset="0"/>
                <a:cs typeface="Calibri" panose="020F0502020204030204" pitchFamily="34" charset="0"/>
              </a:rPr>
              <a:t> through UI and REST API. Learnt how to attach images to </a:t>
            </a:r>
            <a:r>
              <a:rPr lang="en-US" dirty="0" err="1">
                <a:latin typeface="Calibri" panose="020F0502020204030204" pitchFamily="34" charset="0"/>
                <a:cs typeface="Calibri" panose="020F0502020204030204" pitchFamily="34" charset="0"/>
              </a:rPr>
              <a:t>Airtable</a:t>
            </a:r>
            <a:r>
              <a:rPr lang="en-US" dirty="0">
                <a:latin typeface="Calibri" panose="020F0502020204030204" pitchFamily="34" charset="0"/>
                <a:cs typeface="Calibri" panose="020F0502020204030204" pitchFamily="34" charset="0"/>
              </a:rPr>
              <a:t> through AWS S3 storage</a:t>
            </a:r>
          </a:p>
          <a:p>
            <a:pPr>
              <a:buFont typeface="Wingdings" pitchFamily="2" charset="2"/>
              <a:buChar char="q"/>
            </a:pPr>
            <a:r>
              <a:rPr lang="en-US" dirty="0">
                <a:latin typeface="Calibri" panose="020F0502020204030204" pitchFamily="34" charset="0"/>
                <a:cs typeface="Calibri" panose="020F0502020204030204" pitchFamily="34" charset="0"/>
              </a:rPr>
              <a:t>Deploying app on Heroku and exporting AWS credentials to the hosted APP without coming to version control</a:t>
            </a:r>
          </a:p>
          <a:p>
            <a:pPr>
              <a:buFont typeface="Wingdings" pitchFamily="2" charset="2"/>
              <a:buChar char="q"/>
            </a:pPr>
            <a:r>
              <a:rPr lang="en-US" dirty="0">
                <a:latin typeface="Calibri" panose="020F0502020204030204" pitchFamily="34" charset="0"/>
                <a:cs typeface="Calibri" panose="020F0502020204030204" pitchFamily="34" charset="0"/>
              </a:rPr>
              <a:t>Developing sentiment analyzer using NLTK and deploying the model on a production scale</a:t>
            </a:r>
          </a:p>
          <a:p>
            <a:pPr>
              <a:buFont typeface="Wingdings" pitchFamily="2" charset="2"/>
              <a:buChar char="q"/>
            </a:pPr>
            <a:r>
              <a:rPr lang="en-US" dirty="0">
                <a:latin typeface="Calibri" panose="020F0502020204030204" pitchFamily="34" charset="0"/>
                <a:cs typeface="Calibri" panose="020F0502020204030204" pitchFamily="34" charset="0"/>
              </a:rPr>
              <a:t>Hosting web app on Gunicorn and convert flask application to Gunicorn app.</a:t>
            </a:r>
          </a:p>
          <a:p>
            <a:pPr>
              <a:buFont typeface="Wingdings" pitchFamily="2" charset="2"/>
              <a:buChar char="q"/>
            </a:pPr>
            <a:r>
              <a:rPr lang="en-US" dirty="0">
                <a:latin typeface="Calibri" panose="020F0502020204030204" pitchFamily="34" charset="0"/>
                <a:cs typeface="Calibri" panose="020F0502020204030204" pitchFamily="34" charset="0"/>
              </a:rPr>
              <a:t>Collaborate virtually as a team effectively</a:t>
            </a:r>
          </a:p>
        </p:txBody>
      </p:sp>
    </p:spTree>
    <p:extLst>
      <p:ext uri="{BB962C8B-B14F-4D97-AF65-F5344CB8AC3E}">
        <p14:creationId xmlns:p14="http://schemas.microsoft.com/office/powerpoint/2010/main" val="44313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C5664-4123-7644-858F-50372B039DE7}"/>
              </a:ext>
            </a:extLst>
          </p:cNvPr>
          <p:cNvSpPr>
            <a:spLocks noGrp="1"/>
          </p:cNvSpPr>
          <p:nvPr>
            <p:ph type="title"/>
          </p:nvPr>
        </p:nvSpPr>
        <p:spPr>
          <a:xfrm>
            <a:off x="639193" y="1612008"/>
            <a:ext cx="3575106" cy="2027838"/>
          </a:xfrm>
        </p:spPr>
        <p:txBody>
          <a:bodyPr/>
          <a:lstStyle/>
          <a:p>
            <a:r>
              <a:rPr lang="en-US" dirty="0"/>
              <a:t>Challenges</a:t>
            </a:r>
          </a:p>
        </p:txBody>
      </p:sp>
      <p:sp>
        <p:nvSpPr>
          <p:cNvPr id="3" name="Content Placeholder 2">
            <a:extLst>
              <a:ext uri="{FF2B5EF4-FFF2-40B4-BE49-F238E27FC236}">
                <a16:creationId xmlns:a16="http://schemas.microsoft.com/office/drawing/2014/main" id="{9C595114-1D7D-F44E-B80C-8BD0769D989F}"/>
              </a:ext>
            </a:extLst>
          </p:cNvPr>
          <p:cNvSpPr>
            <a:spLocks noGrp="1"/>
          </p:cNvSpPr>
          <p:nvPr>
            <p:ph idx="1"/>
          </p:nvPr>
        </p:nvSpPr>
        <p:spPr>
          <a:xfrm>
            <a:off x="4899426" y="212297"/>
            <a:ext cx="6960478" cy="6461458"/>
          </a:xfrm>
        </p:spPr>
        <p:txBody>
          <a:bodyPr>
            <a:normAutofit/>
          </a:bodyPr>
          <a:lstStyle/>
          <a:p>
            <a:pPr algn="just">
              <a:buFont typeface="Wingdings" pitchFamily="2" charset="2"/>
              <a:buChar char="q"/>
            </a:pP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Airtable</a:t>
            </a:r>
            <a:r>
              <a:rPr lang="en-US" dirty="0">
                <a:latin typeface="Calibri" panose="020F0502020204030204" pitchFamily="34" charset="0"/>
                <a:cs typeface="Calibri" panose="020F0502020204030204" pitchFamily="34" charset="0"/>
              </a:rPr>
              <a:t> API currently can only post attachments hosted on publicly accessible URL, hence, to post base64 encoded image we uploaded the image to S3 and give the URL to the </a:t>
            </a:r>
            <a:r>
              <a:rPr lang="en-US" dirty="0" err="1">
                <a:latin typeface="Calibri" panose="020F0502020204030204" pitchFamily="34" charset="0"/>
                <a:cs typeface="Calibri" panose="020F0502020204030204" pitchFamily="34" charset="0"/>
              </a:rPr>
              <a:t>Airtable</a:t>
            </a:r>
            <a:r>
              <a:rPr lang="en-US" dirty="0">
                <a:latin typeface="Calibri" panose="020F0502020204030204" pitchFamily="34" charset="0"/>
                <a:cs typeface="Calibri" panose="020F0502020204030204" pitchFamily="34" charset="0"/>
              </a:rPr>
              <a:t> which on the background fetches the image from S3</a:t>
            </a:r>
          </a:p>
          <a:p>
            <a:pPr algn="just">
              <a:buFont typeface="Wingdings" pitchFamily="2" charset="2"/>
              <a:buChar char="q"/>
            </a:pPr>
            <a:r>
              <a:rPr lang="en-US" dirty="0">
                <a:latin typeface="Calibri" panose="020F0502020204030204" pitchFamily="34" charset="0"/>
                <a:cs typeface="Calibri" panose="020F0502020204030204" pitchFamily="34" charset="0"/>
              </a:rPr>
              <a:t> Training the model using NLTK required training on multiple datasets and tokenizing words. It required several iterations to train the model to achieve desired accuracy, which took some time. The initial LSTM model used </a:t>
            </a:r>
            <a:r>
              <a:rPr lang="en-US" dirty="0" err="1">
                <a:latin typeface="Calibri" panose="020F0502020204030204" pitchFamily="34" charset="0"/>
                <a:cs typeface="Calibri" panose="020F0502020204030204" pitchFamily="34" charset="0"/>
              </a:rPr>
              <a:t>Tensorflow</a:t>
            </a:r>
            <a:r>
              <a:rPr lang="en-US" dirty="0">
                <a:latin typeface="Calibri" panose="020F0502020204030204" pitchFamily="34" charset="0"/>
                <a:cs typeface="Calibri" panose="020F0502020204030204" pitchFamily="34" charset="0"/>
              </a:rPr>
              <a:t> tokenizing library and had backward compatibility issues with python2, so we had to switch to a model compatible with python2</a:t>
            </a:r>
          </a:p>
          <a:p>
            <a:pPr algn="just">
              <a:buFont typeface="Wingdings" pitchFamily="2" charset="2"/>
              <a:buChar char="q"/>
            </a:pPr>
            <a:r>
              <a:rPr lang="en-US" dirty="0">
                <a:latin typeface="Calibri" panose="020F0502020204030204" pitchFamily="34" charset="0"/>
                <a:cs typeface="Calibri" panose="020F0502020204030204" pitchFamily="34" charset="0"/>
              </a:rPr>
              <a:t> It took us some time to understand posting large images as Base64 encoded string should be passed as multipart / form data since it was causing some images fail to work. </a:t>
            </a:r>
          </a:p>
          <a:p>
            <a:pPr algn="just">
              <a:buFont typeface="Wingdings" pitchFamily="2" charset="2"/>
              <a:buChar char="q"/>
            </a:pPr>
            <a:r>
              <a:rPr lang="en-US" dirty="0">
                <a:latin typeface="Calibri" panose="020F0502020204030204" pitchFamily="34" charset="0"/>
                <a:cs typeface="Calibri" panose="020F0502020204030204" pitchFamily="34" charset="0"/>
              </a:rPr>
              <a:t> It was difficult to come up with a definite scale for different emotions. To make it more granular and capture wide range of emotions, we decided on 12-point scale after due deliberation and based on the plethora of available training data on Tweets.</a:t>
            </a:r>
          </a:p>
        </p:txBody>
      </p:sp>
    </p:spTree>
    <p:extLst>
      <p:ext uri="{BB962C8B-B14F-4D97-AF65-F5344CB8AC3E}">
        <p14:creationId xmlns:p14="http://schemas.microsoft.com/office/powerpoint/2010/main" val="1247638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30395517-2227-6144-8789-C36C51C62DAE}"/>
              </a:ext>
            </a:extLst>
          </p:cNvPr>
          <p:cNvSpPr/>
          <p:nvPr/>
        </p:nvSpPr>
        <p:spPr>
          <a:xfrm>
            <a:off x="5810934" y="968783"/>
            <a:ext cx="3936109" cy="5335884"/>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40000"/>
                  <a:lumOff val="60000"/>
                </a:schemeClr>
              </a:solidFill>
              <a:highlight>
                <a:srgbClr val="FFFF00"/>
              </a:highlight>
            </a:endParaRPr>
          </a:p>
        </p:txBody>
      </p:sp>
      <p:sp>
        <p:nvSpPr>
          <p:cNvPr id="2" name="Title 1">
            <a:extLst>
              <a:ext uri="{FF2B5EF4-FFF2-40B4-BE49-F238E27FC236}">
                <a16:creationId xmlns:a16="http://schemas.microsoft.com/office/drawing/2014/main" id="{4A566F23-B133-AC4F-9E02-030B1DB799E0}"/>
              </a:ext>
            </a:extLst>
          </p:cNvPr>
          <p:cNvSpPr>
            <a:spLocks noGrp="1"/>
          </p:cNvSpPr>
          <p:nvPr>
            <p:ph type="title" idx="4294967295"/>
          </p:nvPr>
        </p:nvSpPr>
        <p:spPr>
          <a:xfrm>
            <a:off x="3373961" y="142588"/>
            <a:ext cx="9582809" cy="609600"/>
          </a:xfrm>
        </p:spPr>
        <p:txBody>
          <a:bodyPr>
            <a:normAutofit/>
          </a:bodyPr>
          <a:lstStyle/>
          <a:p>
            <a:r>
              <a:rPr lang="en-US" sz="2800" dirty="0">
                <a:latin typeface="Calibri" panose="020F0502020204030204" pitchFamily="34" charset="0"/>
                <a:cs typeface="Calibri" panose="020F0502020204030204" pitchFamily="34" charset="0"/>
              </a:rPr>
              <a:t>High Level Architecture Diagram</a:t>
            </a:r>
          </a:p>
        </p:txBody>
      </p:sp>
      <p:sp>
        <p:nvSpPr>
          <p:cNvPr id="6" name="Rectangle 5">
            <a:extLst>
              <a:ext uri="{FF2B5EF4-FFF2-40B4-BE49-F238E27FC236}">
                <a16:creationId xmlns:a16="http://schemas.microsoft.com/office/drawing/2014/main" id="{C1D76941-A2F1-1640-BC35-71FB3896DC0E}"/>
              </a:ext>
            </a:extLst>
          </p:cNvPr>
          <p:cNvSpPr/>
          <p:nvPr/>
        </p:nvSpPr>
        <p:spPr>
          <a:xfrm>
            <a:off x="156336" y="912442"/>
            <a:ext cx="3666658" cy="537099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40000"/>
                  <a:lumOff val="60000"/>
                </a:schemeClr>
              </a:solidFill>
              <a:highlight>
                <a:srgbClr val="FFFF00"/>
              </a:highlight>
            </a:endParaRPr>
          </a:p>
        </p:txBody>
      </p:sp>
      <p:pic>
        <p:nvPicPr>
          <p:cNvPr id="1090" name="Picture 66" descr="Gunicorn Logo PNG Transparent &amp; SVG Vector - Freebie Supply">
            <a:extLst>
              <a:ext uri="{FF2B5EF4-FFF2-40B4-BE49-F238E27FC236}">
                <a16:creationId xmlns:a16="http://schemas.microsoft.com/office/drawing/2014/main" id="{945C08CE-17AD-C346-8463-DE27CD33B6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405" y="4383648"/>
            <a:ext cx="2631796" cy="1973847"/>
          </a:xfrm>
          <a:prstGeom prst="rect">
            <a:avLst/>
          </a:prstGeom>
          <a:noFill/>
          <a:extLst>
            <a:ext uri="{909E8E84-426E-40DD-AFC4-6F175D3DCCD1}">
              <a14:hiddenFill xmlns:a14="http://schemas.microsoft.com/office/drawing/2010/main">
                <a:solidFill>
                  <a:srgbClr val="FFFFFF"/>
                </a:solidFill>
              </a14:hiddenFill>
            </a:ext>
          </a:extLst>
        </p:spPr>
      </p:pic>
      <p:sp>
        <p:nvSpPr>
          <p:cNvPr id="23" name="Rounded Rectangle 22">
            <a:extLst>
              <a:ext uri="{FF2B5EF4-FFF2-40B4-BE49-F238E27FC236}">
                <a16:creationId xmlns:a16="http://schemas.microsoft.com/office/drawing/2014/main" id="{C505A2CC-AF42-CA47-9004-62B2783510F2}"/>
              </a:ext>
            </a:extLst>
          </p:cNvPr>
          <p:cNvSpPr/>
          <p:nvPr/>
        </p:nvSpPr>
        <p:spPr>
          <a:xfrm>
            <a:off x="9773402" y="1520938"/>
            <a:ext cx="2264358" cy="35777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81AD16B3-EE70-D940-B2C3-001C72030099}"/>
              </a:ext>
            </a:extLst>
          </p:cNvPr>
          <p:cNvSpPr/>
          <p:nvPr/>
        </p:nvSpPr>
        <p:spPr>
          <a:xfrm>
            <a:off x="4140232" y="917849"/>
            <a:ext cx="1331664" cy="5335885"/>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pic>
        <p:nvPicPr>
          <p:cNvPr id="1030" name="Picture 6" descr="Android, google icon - Free download on Iconfinder">
            <a:extLst>
              <a:ext uri="{FF2B5EF4-FFF2-40B4-BE49-F238E27FC236}">
                <a16:creationId xmlns:a16="http://schemas.microsoft.com/office/drawing/2014/main" id="{11468A99-B924-D942-B7F9-67710037A1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5389" y="2040689"/>
            <a:ext cx="1290957" cy="12909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0332682-CF70-3744-9567-6FBCDDDFD430}"/>
              </a:ext>
            </a:extLst>
          </p:cNvPr>
          <p:cNvSpPr txBox="1"/>
          <p:nvPr/>
        </p:nvSpPr>
        <p:spPr>
          <a:xfrm>
            <a:off x="1563971" y="1041994"/>
            <a:ext cx="1397143" cy="369332"/>
          </a:xfrm>
          <a:prstGeom prst="rect">
            <a:avLst/>
          </a:prstGeom>
          <a:noFill/>
        </p:spPr>
        <p:txBody>
          <a:bodyPr wrap="square" rtlCol="0">
            <a:spAutoFit/>
          </a:bodyPr>
          <a:lstStyle/>
          <a:p>
            <a:r>
              <a:rPr lang="en-US" dirty="0"/>
              <a:t>Front - End</a:t>
            </a:r>
          </a:p>
        </p:txBody>
      </p:sp>
      <p:pic>
        <p:nvPicPr>
          <p:cNvPr id="1044" name="Picture 20" descr="Kotlin for Android:Examples 2.1 Apk (Android 4.3.x - Jelly Bean) | APK Tools">
            <a:extLst>
              <a:ext uri="{FF2B5EF4-FFF2-40B4-BE49-F238E27FC236}">
                <a16:creationId xmlns:a16="http://schemas.microsoft.com/office/drawing/2014/main" id="{9D1535B2-2593-714E-913E-FF043B539A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7685" y="4035138"/>
            <a:ext cx="1290957" cy="129095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eroku Icon of Flat style - Available in SVG, PNG, EPS, AI &amp; Icon fonts">
            <a:extLst>
              <a:ext uri="{FF2B5EF4-FFF2-40B4-BE49-F238E27FC236}">
                <a16:creationId xmlns:a16="http://schemas.microsoft.com/office/drawing/2014/main" id="{9A2C4D05-6400-FE48-A1B9-17587BE413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7937" y="2783888"/>
            <a:ext cx="1415759" cy="141575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BD7AF9F-9740-7448-BC48-1B73687F37FF}"/>
              </a:ext>
            </a:extLst>
          </p:cNvPr>
          <p:cNvSpPr txBox="1"/>
          <p:nvPr/>
        </p:nvSpPr>
        <p:spPr>
          <a:xfrm>
            <a:off x="2007926" y="3491768"/>
            <a:ext cx="990336" cy="369332"/>
          </a:xfrm>
          <a:prstGeom prst="rect">
            <a:avLst/>
          </a:prstGeom>
          <a:noFill/>
        </p:spPr>
        <p:txBody>
          <a:bodyPr wrap="none" rtlCol="0">
            <a:spAutoFit/>
          </a:bodyPr>
          <a:lstStyle/>
          <a:p>
            <a:r>
              <a:rPr lang="en-US" dirty="0"/>
              <a:t>Android</a:t>
            </a:r>
          </a:p>
        </p:txBody>
      </p:sp>
      <p:sp>
        <p:nvSpPr>
          <p:cNvPr id="12" name="TextBox 11">
            <a:extLst>
              <a:ext uri="{FF2B5EF4-FFF2-40B4-BE49-F238E27FC236}">
                <a16:creationId xmlns:a16="http://schemas.microsoft.com/office/drawing/2014/main" id="{31D1AE97-406C-2F41-BE1E-234D399AA368}"/>
              </a:ext>
            </a:extLst>
          </p:cNvPr>
          <p:cNvSpPr txBox="1"/>
          <p:nvPr/>
        </p:nvSpPr>
        <p:spPr>
          <a:xfrm>
            <a:off x="2035383" y="5518938"/>
            <a:ext cx="935421" cy="369332"/>
          </a:xfrm>
          <a:prstGeom prst="rect">
            <a:avLst/>
          </a:prstGeom>
          <a:noFill/>
        </p:spPr>
        <p:txBody>
          <a:bodyPr wrap="square" rtlCol="0">
            <a:spAutoFit/>
          </a:bodyPr>
          <a:lstStyle/>
          <a:p>
            <a:r>
              <a:rPr lang="en-US" dirty="0"/>
              <a:t>Kotlin</a:t>
            </a:r>
          </a:p>
        </p:txBody>
      </p:sp>
      <p:pic>
        <p:nvPicPr>
          <p:cNvPr id="1048" name="Picture 24" descr="Content, delivery, s3, storage icon - Free download">
            <a:extLst>
              <a:ext uri="{FF2B5EF4-FFF2-40B4-BE49-F238E27FC236}">
                <a16:creationId xmlns:a16="http://schemas.microsoft.com/office/drawing/2014/main" id="{BFE6AD46-B346-D440-A173-0A1677B8195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65366" y="1190657"/>
            <a:ext cx="1827523" cy="1827523"/>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Airtable Icon of Flat style - Available in SVG, PNG, EPS, AI &amp; Icon fonts">
            <a:extLst>
              <a:ext uri="{FF2B5EF4-FFF2-40B4-BE49-F238E27FC236}">
                <a16:creationId xmlns:a16="http://schemas.microsoft.com/office/drawing/2014/main" id="{3807894F-B65F-DA48-827F-7B9990794F1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02099" y="1319671"/>
            <a:ext cx="1741809" cy="1741809"/>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descr="Python Logo transparent PNG - StickPNG">
            <a:extLst>
              <a:ext uri="{FF2B5EF4-FFF2-40B4-BE49-F238E27FC236}">
                <a16:creationId xmlns:a16="http://schemas.microsoft.com/office/drawing/2014/main" id="{AB201C5C-3DD9-1049-9111-42AA6194C96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25613" y="3321553"/>
            <a:ext cx="1360040" cy="135474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CA1662E-3FA6-094B-BB5A-971DA27C5726}"/>
              </a:ext>
            </a:extLst>
          </p:cNvPr>
          <p:cNvSpPr txBox="1"/>
          <p:nvPr/>
        </p:nvSpPr>
        <p:spPr>
          <a:xfrm>
            <a:off x="7125551" y="1053630"/>
            <a:ext cx="1285661" cy="369332"/>
          </a:xfrm>
          <a:prstGeom prst="rect">
            <a:avLst/>
          </a:prstGeom>
          <a:noFill/>
        </p:spPr>
        <p:txBody>
          <a:bodyPr wrap="square" rtlCol="0">
            <a:spAutoFit/>
          </a:bodyPr>
          <a:lstStyle/>
          <a:p>
            <a:r>
              <a:rPr lang="en-US" dirty="0"/>
              <a:t>Back - End</a:t>
            </a:r>
          </a:p>
        </p:txBody>
      </p:sp>
      <p:sp>
        <p:nvSpPr>
          <p:cNvPr id="15" name="TextBox 14">
            <a:extLst>
              <a:ext uri="{FF2B5EF4-FFF2-40B4-BE49-F238E27FC236}">
                <a16:creationId xmlns:a16="http://schemas.microsoft.com/office/drawing/2014/main" id="{C64D4D11-1744-6F4D-B99D-C54ADD233AB4}"/>
              </a:ext>
            </a:extLst>
          </p:cNvPr>
          <p:cNvSpPr txBox="1"/>
          <p:nvPr/>
        </p:nvSpPr>
        <p:spPr>
          <a:xfrm>
            <a:off x="10258571" y="1671357"/>
            <a:ext cx="1476412" cy="369332"/>
          </a:xfrm>
          <a:prstGeom prst="rect">
            <a:avLst/>
          </a:prstGeom>
          <a:noFill/>
        </p:spPr>
        <p:txBody>
          <a:bodyPr wrap="square" rtlCol="0">
            <a:spAutoFit/>
          </a:bodyPr>
          <a:lstStyle/>
          <a:p>
            <a:r>
              <a:rPr lang="en-US" dirty="0"/>
              <a:t>ML Engine</a:t>
            </a:r>
          </a:p>
        </p:txBody>
      </p:sp>
      <p:sp>
        <p:nvSpPr>
          <p:cNvPr id="16" name="TextBox 15">
            <a:extLst>
              <a:ext uri="{FF2B5EF4-FFF2-40B4-BE49-F238E27FC236}">
                <a16:creationId xmlns:a16="http://schemas.microsoft.com/office/drawing/2014/main" id="{4789FB3C-6281-B04C-A462-8BEE43824EF5}"/>
              </a:ext>
            </a:extLst>
          </p:cNvPr>
          <p:cNvSpPr txBox="1"/>
          <p:nvPr/>
        </p:nvSpPr>
        <p:spPr>
          <a:xfrm>
            <a:off x="5974147" y="2907541"/>
            <a:ext cx="1118727" cy="369332"/>
          </a:xfrm>
          <a:prstGeom prst="rect">
            <a:avLst/>
          </a:prstGeom>
          <a:noFill/>
        </p:spPr>
        <p:txBody>
          <a:bodyPr wrap="square" rtlCol="0">
            <a:spAutoFit/>
          </a:bodyPr>
          <a:lstStyle/>
          <a:p>
            <a:r>
              <a:rPr lang="en-US" dirty="0"/>
              <a:t>AirTable</a:t>
            </a:r>
          </a:p>
        </p:txBody>
      </p:sp>
      <p:sp>
        <p:nvSpPr>
          <p:cNvPr id="17" name="TextBox 16">
            <a:extLst>
              <a:ext uri="{FF2B5EF4-FFF2-40B4-BE49-F238E27FC236}">
                <a16:creationId xmlns:a16="http://schemas.microsoft.com/office/drawing/2014/main" id="{E0B83B93-8AC7-894A-B4B1-B610AF5E39C9}"/>
              </a:ext>
            </a:extLst>
          </p:cNvPr>
          <p:cNvSpPr txBox="1"/>
          <p:nvPr/>
        </p:nvSpPr>
        <p:spPr>
          <a:xfrm>
            <a:off x="8453741" y="2910120"/>
            <a:ext cx="1393794" cy="369332"/>
          </a:xfrm>
          <a:prstGeom prst="rect">
            <a:avLst/>
          </a:prstGeom>
          <a:noFill/>
        </p:spPr>
        <p:txBody>
          <a:bodyPr wrap="square" rtlCol="0">
            <a:spAutoFit/>
          </a:bodyPr>
          <a:lstStyle/>
          <a:p>
            <a:r>
              <a:rPr lang="en-US" dirty="0"/>
              <a:t>AWS S3</a:t>
            </a:r>
          </a:p>
        </p:txBody>
      </p:sp>
      <p:sp>
        <p:nvSpPr>
          <p:cNvPr id="19" name="TextBox 18">
            <a:extLst>
              <a:ext uri="{FF2B5EF4-FFF2-40B4-BE49-F238E27FC236}">
                <a16:creationId xmlns:a16="http://schemas.microsoft.com/office/drawing/2014/main" id="{49203E49-4BC5-F049-94A2-6FF990D4759E}"/>
              </a:ext>
            </a:extLst>
          </p:cNvPr>
          <p:cNvSpPr txBox="1"/>
          <p:nvPr/>
        </p:nvSpPr>
        <p:spPr>
          <a:xfrm>
            <a:off x="6249407" y="5888270"/>
            <a:ext cx="1181792" cy="369332"/>
          </a:xfrm>
          <a:prstGeom prst="rect">
            <a:avLst/>
          </a:prstGeom>
          <a:noFill/>
        </p:spPr>
        <p:txBody>
          <a:bodyPr wrap="square" rtlCol="0">
            <a:spAutoFit/>
          </a:bodyPr>
          <a:lstStyle/>
          <a:p>
            <a:r>
              <a:rPr lang="en-US" dirty="0"/>
              <a:t>Gunicorn</a:t>
            </a:r>
          </a:p>
        </p:txBody>
      </p:sp>
      <p:sp>
        <p:nvSpPr>
          <p:cNvPr id="20" name="TextBox 19">
            <a:extLst>
              <a:ext uri="{FF2B5EF4-FFF2-40B4-BE49-F238E27FC236}">
                <a16:creationId xmlns:a16="http://schemas.microsoft.com/office/drawing/2014/main" id="{12B15E4C-99E3-E241-A4DD-3614675100F2}"/>
              </a:ext>
            </a:extLst>
          </p:cNvPr>
          <p:cNvSpPr txBox="1"/>
          <p:nvPr/>
        </p:nvSpPr>
        <p:spPr>
          <a:xfrm>
            <a:off x="7286216" y="4660312"/>
            <a:ext cx="1190990" cy="369332"/>
          </a:xfrm>
          <a:prstGeom prst="rect">
            <a:avLst/>
          </a:prstGeom>
          <a:noFill/>
        </p:spPr>
        <p:txBody>
          <a:bodyPr wrap="square" rtlCol="0">
            <a:spAutoFit/>
          </a:bodyPr>
          <a:lstStyle/>
          <a:p>
            <a:r>
              <a:rPr lang="en-US" dirty="0"/>
              <a:t>Python</a:t>
            </a:r>
          </a:p>
        </p:txBody>
      </p:sp>
      <p:pic>
        <p:nvPicPr>
          <p:cNvPr id="1110" name="Picture 86" descr="NLTK Tutorial —— A Python package - Clay-Technology World">
            <a:extLst>
              <a:ext uri="{FF2B5EF4-FFF2-40B4-BE49-F238E27FC236}">
                <a16:creationId xmlns:a16="http://schemas.microsoft.com/office/drawing/2014/main" id="{94998734-8FE5-2B48-9F05-9EC0F868167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15886" y="2236731"/>
            <a:ext cx="1476412" cy="1514305"/>
          </a:xfrm>
          <a:prstGeom prst="rect">
            <a:avLst/>
          </a:prstGeom>
          <a:noFill/>
          <a:extLst>
            <a:ext uri="{909E8E84-426E-40DD-AFC4-6F175D3DCCD1}">
              <a14:hiddenFill xmlns:a14="http://schemas.microsoft.com/office/drawing/2010/main">
                <a:solidFill>
                  <a:srgbClr val="FFFFFF"/>
                </a:solidFill>
              </a14:hiddenFill>
            </a:ext>
          </a:extLst>
        </p:spPr>
      </p:pic>
      <p:pic>
        <p:nvPicPr>
          <p:cNvPr id="1124" name="Picture 100" descr="TensorFlow - Wikipedia">
            <a:extLst>
              <a:ext uri="{FF2B5EF4-FFF2-40B4-BE49-F238E27FC236}">
                <a16:creationId xmlns:a16="http://schemas.microsoft.com/office/drawing/2014/main" id="{FCE8DE9F-5A6D-8C4B-AC13-7A4985106F0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74315" y="3562345"/>
            <a:ext cx="1669003" cy="1411959"/>
          </a:xfrm>
          <a:prstGeom prst="rect">
            <a:avLst/>
          </a:prstGeom>
          <a:noFill/>
          <a:extLst>
            <a:ext uri="{909E8E84-426E-40DD-AFC4-6F175D3DCCD1}">
              <a14:hiddenFill xmlns:a14="http://schemas.microsoft.com/office/drawing/2010/main">
                <a:solidFill>
                  <a:srgbClr val="FFFFFF"/>
                </a:solidFill>
              </a14:hiddenFill>
            </a:ext>
          </a:extLst>
        </p:spPr>
      </p:pic>
      <p:cxnSp>
        <p:nvCxnSpPr>
          <p:cNvPr id="78" name="Straight Arrow Connector 77">
            <a:extLst>
              <a:ext uri="{FF2B5EF4-FFF2-40B4-BE49-F238E27FC236}">
                <a16:creationId xmlns:a16="http://schemas.microsoft.com/office/drawing/2014/main" id="{0C70D9C8-A427-FA43-8A2B-9B1F1B2B7F55}"/>
              </a:ext>
            </a:extLst>
          </p:cNvPr>
          <p:cNvCxnSpPr>
            <a:cxnSpLocks/>
          </p:cNvCxnSpPr>
          <p:nvPr/>
        </p:nvCxnSpPr>
        <p:spPr>
          <a:xfrm>
            <a:off x="7641697" y="2040689"/>
            <a:ext cx="93368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6" name="Right Arrow 35">
            <a:extLst>
              <a:ext uri="{FF2B5EF4-FFF2-40B4-BE49-F238E27FC236}">
                <a16:creationId xmlns:a16="http://schemas.microsoft.com/office/drawing/2014/main" id="{2EAF4C91-7924-9D44-9683-1CCD1BADAA6A}"/>
              </a:ext>
            </a:extLst>
          </p:cNvPr>
          <p:cNvSpPr/>
          <p:nvPr/>
        </p:nvSpPr>
        <p:spPr>
          <a:xfrm>
            <a:off x="5356447" y="3347257"/>
            <a:ext cx="1580225" cy="21769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0" name="Right Arrow 89">
            <a:extLst>
              <a:ext uri="{FF2B5EF4-FFF2-40B4-BE49-F238E27FC236}">
                <a16:creationId xmlns:a16="http://schemas.microsoft.com/office/drawing/2014/main" id="{6177B5FD-CB89-7D4B-9992-E701DFD2D470}"/>
              </a:ext>
            </a:extLst>
          </p:cNvPr>
          <p:cNvSpPr/>
          <p:nvPr/>
        </p:nvSpPr>
        <p:spPr>
          <a:xfrm>
            <a:off x="8584262" y="4271806"/>
            <a:ext cx="1580225" cy="21769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1" name="Right Arrow 90">
            <a:extLst>
              <a:ext uri="{FF2B5EF4-FFF2-40B4-BE49-F238E27FC236}">
                <a16:creationId xmlns:a16="http://schemas.microsoft.com/office/drawing/2014/main" id="{1EFD1C56-103E-934F-8672-C6023D6E661B}"/>
              </a:ext>
            </a:extLst>
          </p:cNvPr>
          <p:cNvSpPr/>
          <p:nvPr/>
        </p:nvSpPr>
        <p:spPr>
          <a:xfrm>
            <a:off x="3191501" y="1995572"/>
            <a:ext cx="1580225" cy="21769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5" name="Straight Arrow Connector 94">
            <a:extLst>
              <a:ext uri="{FF2B5EF4-FFF2-40B4-BE49-F238E27FC236}">
                <a16:creationId xmlns:a16="http://schemas.microsoft.com/office/drawing/2014/main" id="{286AA662-2777-5241-A51B-2622FABE24DB}"/>
              </a:ext>
            </a:extLst>
          </p:cNvPr>
          <p:cNvCxnSpPr>
            <a:cxnSpLocks/>
          </p:cNvCxnSpPr>
          <p:nvPr/>
        </p:nvCxnSpPr>
        <p:spPr>
          <a:xfrm flipH="1">
            <a:off x="7641697" y="2223228"/>
            <a:ext cx="908426"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4" name="Left Arrow 43">
            <a:extLst>
              <a:ext uri="{FF2B5EF4-FFF2-40B4-BE49-F238E27FC236}">
                <a16:creationId xmlns:a16="http://schemas.microsoft.com/office/drawing/2014/main" id="{7B19DAA6-AE68-AD41-B6A6-6B037268AF5A}"/>
              </a:ext>
            </a:extLst>
          </p:cNvPr>
          <p:cNvSpPr/>
          <p:nvPr/>
        </p:nvSpPr>
        <p:spPr>
          <a:xfrm>
            <a:off x="8570259" y="3688877"/>
            <a:ext cx="1519450" cy="217691"/>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1" name="Left Arrow 100">
            <a:extLst>
              <a:ext uri="{FF2B5EF4-FFF2-40B4-BE49-F238E27FC236}">
                <a16:creationId xmlns:a16="http://schemas.microsoft.com/office/drawing/2014/main" id="{F319F9C7-E9D8-5C42-8EA5-27160C46CE7E}"/>
              </a:ext>
            </a:extLst>
          </p:cNvPr>
          <p:cNvSpPr/>
          <p:nvPr/>
        </p:nvSpPr>
        <p:spPr>
          <a:xfrm>
            <a:off x="2760605" y="3309788"/>
            <a:ext cx="1519450" cy="217691"/>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FDDF1266-CE97-C94C-8235-080AAB7D9261}"/>
              </a:ext>
            </a:extLst>
          </p:cNvPr>
          <p:cNvSpPr txBox="1"/>
          <p:nvPr/>
        </p:nvSpPr>
        <p:spPr>
          <a:xfrm>
            <a:off x="8554307" y="3888738"/>
            <a:ext cx="1690500" cy="400110"/>
          </a:xfrm>
          <a:prstGeom prst="rect">
            <a:avLst/>
          </a:prstGeom>
          <a:noFill/>
        </p:spPr>
        <p:txBody>
          <a:bodyPr wrap="square" rtlCol="0">
            <a:spAutoFit/>
          </a:bodyPr>
          <a:lstStyle/>
          <a:p>
            <a:r>
              <a:rPr lang="en-US" sz="1000" b="1" dirty="0"/>
              <a:t>        Mood &amp;</a:t>
            </a:r>
          </a:p>
          <a:p>
            <a:r>
              <a:rPr lang="en-US" sz="1000" b="1" dirty="0"/>
              <a:t>recommendations</a:t>
            </a:r>
          </a:p>
        </p:txBody>
      </p:sp>
      <p:sp>
        <p:nvSpPr>
          <p:cNvPr id="46" name="TextBox 45">
            <a:extLst>
              <a:ext uri="{FF2B5EF4-FFF2-40B4-BE49-F238E27FC236}">
                <a16:creationId xmlns:a16="http://schemas.microsoft.com/office/drawing/2014/main" id="{45EF28D8-817E-4D44-B2A0-B5B37967BD53}"/>
              </a:ext>
            </a:extLst>
          </p:cNvPr>
          <p:cNvSpPr txBox="1"/>
          <p:nvPr/>
        </p:nvSpPr>
        <p:spPr>
          <a:xfrm>
            <a:off x="7616260" y="2301962"/>
            <a:ext cx="1098209" cy="246221"/>
          </a:xfrm>
          <a:prstGeom prst="rect">
            <a:avLst/>
          </a:prstGeom>
          <a:noFill/>
        </p:spPr>
        <p:txBody>
          <a:bodyPr wrap="square" rtlCol="0">
            <a:spAutoFit/>
          </a:bodyPr>
          <a:lstStyle/>
          <a:p>
            <a:r>
              <a:rPr lang="en-US" sz="1000" b="1" dirty="0"/>
              <a:t>Attachments</a:t>
            </a:r>
          </a:p>
        </p:txBody>
      </p:sp>
      <p:sp>
        <p:nvSpPr>
          <p:cNvPr id="47" name="TextBox 46">
            <a:extLst>
              <a:ext uri="{FF2B5EF4-FFF2-40B4-BE49-F238E27FC236}">
                <a16:creationId xmlns:a16="http://schemas.microsoft.com/office/drawing/2014/main" id="{CF1C84F9-E0B9-9645-80C7-D0DEE0C65584}"/>
              </a:ext>
            </a:extLst>
          </p:cNvPr>
          <p:cNvSpPr txBox="1"/>
          <p:nvPr/>
        </p:nvSpPr>
        <p:spPr>
          <a:xfrm>
            <a:off x="3082918" y="3116945"/>
            <a:ext cx="1355248" cy="246221"/>
          </a:xfrm>
          <a:prstGeom prst="rect">
            <a:avLst/>
          </a:prstGeom>
          <a:noFill/>
        </p:spPr>
        <p:txBody>
          <a:bodyPr wrap="square" rtlCol="0">
            <a:spAutoFit/>
          </a:bodyPr>
          <a:lstStyle/>
          <a:p>
            <a:r>
              <a:rPr lang="en-US" sz="1000" b="1" dirty="0"/>
              <a:t>REST APIs</a:t>
            </a:r>
          </a:p>
        </p:txBody>
      </p:sp>
      <p:pic>
        <p:nvPicPr>
          <p:cNvPr id="1028" name="Picture 4">
            <a:extLst>
              <a:ext uri="{FF2B5EF4-FFF2-40B4-BE49-F238E27FC236}">
                <a16:creationId xmlns:a16="http://schemas.microsoft.com/office/drawing/2014/main" id="{5750FFE0-1FCE-AE46-9282-34B6A000A3A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4414" y="1887505"/>
            <a:ext cx="2458879" cy="2458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0524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ACD20-1435-114B-A164-DFD6E321ABE1}"/>
              </a:ext>
            </a:extLst>
          </p:cNvPr>
          <p:cNvSpPr>
            <a:spLocks noGrp="1"/>
          </p:cNvSpPr>
          <p:nvPr>
            <p:ph type="title"/>
          </p:nvPr>
        </p:nvSpPr>
        <p:spPr>
          <a:xfrm>
            <a:off x="804672" y="812799"/>
            <a:ext cx="3517567" cy="945025"/>
          </a:xfrm>
        </p:spPr>
        <p:txBody>
          <a:bodyPr/>
          <a:lstStyle/>
          <a:p>
            <a:r>
              <a:rPr lang="en-US" dirty="0"/>
              <a:t>Motivation</a:t>
            </a:r>
          </a:p>
        </p:txBody>
      </p:sp>
      <p:sp>
        <p:nvSpPr>
          <p:cNvPr id="3" name="Content Placeholder 2">
            <a:extLst>
              <a:ext uri="{FF2B5EF4-FFF2-40B4-BE49-F238E27FC236}">
                <a16:creationId xmlns:a16="http://schemas.microsoft.com/office/drawing/2014/main" id="{779B8E8B-E2FB-CD46-98EE-E0CE279DED6C}"/>
              </a:ext>
            </a:extLst>
          </p:cNvPr>
          <p:cNvSpPr>
            <a:spLocks noGrp="1"/>
          </p:cNvSpPr>
          <p:nvPr>
            <p:ph idx="1"/>
          </p:nvPr>
        </p:nvSpPr>
        <p:spPr/>
        <p:txBody>
          <a:bodyPr>
            <a:normAutofit lnSpcReduction="10000"/>
          </a:bodyPr>
          <a:lstStyle/>
          <a:p>
            <a:r>
              <a:rPr lang="en-US" dirty="0">
                <a:latin typeface="Calibri" panose="020F0502020204030204" pitchFamily="34" charset="0"/>
                <a:cs typeface="Calibri" panose="020F0502020204030204" pitchFamily="34" charset="0"/>
              </a:rPr>
              <a:t>Due to the COVID-19 pandemic, there has been a recent increase in mental health issues due to isolation and depression. This has been contributed directly due to a rise in unemployment leading to financial instability, food insecurity, inability to meet friends and family, and sedentary lifestyle due to lockdowns. As a result of these and many more factors, there has been a 40% rise in mental health issues since July 2020 alone. </a:t>
            </a:r>
          </a:p>
          <a:p>
            <a:r>
              <a:rPr lang="en-US" dirty="0">
                <a:latin typeface="Calibri" panose="020F0502020204030204" pitchFamily="34" charset="0"/>
                <a:cs typeface="Calibri" panose="020F0502020204030204" pitchFamily="34" charset="0"/>
                <a:hlinkClick r:id="rId2"/>
              </a:rPr>
              <a:t>https://www.cdc.gov/mmwr/volumes/69/wr/mm6932a1.htm</a:t>
            </a:r>
            <a:endParaRPr lang="en-US" dirty="0">
              <a:latin typeface="Calibri" panose="020F0502020204030204" pitchFamily="34" charset="0"/>
              <a:cs typeface="Calibri" panose="020F0502020204030204" pitchFamily="34" charset="0"/>
            </a:endParaRPr>
          </a:p>
          <a:p>
            <a:pPr marL="0" indent="0">
              <a:buNone/>
            </a:pPr>
            <a:endParaRPr lang="en-US" sz="3200" dirty="0">
              <a:latin typeface="Calibri" panose="020F0502020204030204" pitchFamily="34" charset="0"/>
              <a:cs typeface="Calibri" panose="020F0502020204030204" pitchFamily="34" charset="0"/>
            </a:endParaRPr>
          </a:p>
          <a:p>
            <a:pPr marL="0" indent="0" algn="ctr">
              <a:lnSpc>
                <a:spcPct val="100000"/>
              </a:lnSpc>
              <a:buNone/>
            </a:pPr>
            <a:r>
              <a:rPr lang="en-US" sz="3200" dirty="0">
                <a:latin typeface="Calibri" panose="020F0502020204030204" pitchFamily="34" charset="0"/>
                <a:cs typeface="Calibri" panose="020F0502020204030204" pitchFamily="34" charset="0"/>
              </a:rPr>
              <a:t>Hence, we introduce … </a:t>
            </a:r>
          </a:p>
          <a:p>
            <a:pPr marL="0" indent="0" algn="ctr">
              <a:lnSpc>
                <a:spcPct val="100000"/>
              </a:lnSpc>
              <a:buNone/>
            </a:pPr>
            <a:r>
              <a:rPr lang="en-US" sz="3200" dirty="0">
                <a:latin typeface="Calibri" panose="020F0502020204030204" pitchFamily="34" charset="0"/>
                <a:cs typeface="Calibri" panose="020F0502020204030204" pitchFamily="34" charset="0"/>
              </a:rPr>
              <a:t>Moody, </a:t>
            </a:r>
            <a:r>
              <a:rPr lang="en-US" sz="2400" i="1" dirty="0">
                <a:latin typeface="Calibri" panose="020F0502020204030204" pitchFamily="34" charset="0"/>
                <a:cs typeface="Calibri" panose="020F0502020204030204" pitchFamily="34" charset="0"/>
              </a:rPr>
              <a:t>your personal mood tracker and angry nanny </a:t>
            </a:r>
          </a:p>
          <a:p>
            <a:pPr marL="0" indent="0">
              <a:lnSpc>
                <a:spcPct val="100000"/>
              </a:lnSpc>
              <a:buNone/>
            </a:pP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pic>
        <p:nvPicPr>
          <p:cNvPr id="2050" name="Picture 2" descr="The figure describes the percentages of U.S. adults struggling with mental health or substance use during the COVID-19 pandemic.">
            <a:extLst>
              <a:ext uri="{FF2B5EF4-FFF2-40B4-BE49-F238E27FC236}">
                <a16:creationId xmlns:a16="http://schemas.microsoft.com/office/drawing/2014/main" id="{D9B334E5-AA3D-8C4F-BEBD-63686726DB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96445"/>
            <a:ext cx="4653467" cy="4261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6440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9F9F9-5C0D-B44C-AAEC-127E89E41799}"/>
              </a:ext>
            </a:extLst>
          </p:cNvPr>
          <p:cNvSpPr>
            <a:spLocks noGrp="1"/>
          </p:cNvSpPr>
          <p:nvPr>
            <p:ph type="title"/>
          </p:nvPr>
        </p:nvSpPr>
        <p:spPr/>
        <p:txBody>
          <a:bodyPr/>
          <a:lstStyle/>
          <a:p>
            <a:r>
              <a:rPr lang="en-US" dirty="0"/>
              <a:t>Project Overview</a:t>
            </a:r>
          </a:p>
        </p:txBody>
      </p:sp>
      <p:sp>
        <p:nvSpPr>
          <p:cNvPr id="3" name="Content Placeholder 2">
            <a:extLst>
              <a:ext uri="{FF2B5EF4-FFF2-40B4-BE49-F238E27FC236}">
                <a16:creationId xmlns:a16="http://schemas.microsoft.com/office/drawing/2014/main" id="{F6779552-398B-9B4B-899E-D61699C0F31E}"/>
              </a:ext>
            </a:extLst>
          </p:cNvPr>
          <p:cNvSpPr>
            <a:spLocks noGrp="1"/>
          </p:cNvSpPr>
          <p:nvPr>
            <p:ph idx="1"/>
          </p:nvPr>
        </p:nvSpPr>
        <p:spPr>
          <a:xfrm>
            <a:off x="4844956" y="941696"/>
            <a:ext cx="7110484" cy="5384041"/>
          </a:xfrm>
        </p:spPr>
        <p:txBody>
          <a:bodyPr>
            <a:noAutofit/>
          </a:bodyPr>
          <a:lstStyle/>
          <a:p>
            <a:pPr marL="0" indent="0" algn="just">
              <a:buNone/>
            </a:pPr>
            <a:r>
              <a:rPr lang="en-US" sz="2000" dirty="0">
                <a:latin typeface="Calibri" panose="020F0502020204030204" pitchFamily="34" charset="0"/>
                <a:cs typeface="Calibri" panose="020F0502020204030204" pitchFamily="34" charset="0"/>
              </a:rPr>
              <a:t>Moody is a smart </a:t>
            </a:r>
            <a:r>
              <a:rPr lang="en-US" sz="2000" b="1" dirty="0">
                <a:latin typeface="Calibri" panose="020F0502020204030204" pitchFamily="34" charset="0"/>
                <a:cs typeface="Calibri" panose="020F0502020204030204" pitchFamily="34" charset="0"/>
              </a:rPr>
              <a:t>Mental Health Care App </a:t>
            </a:r>
            <a:r>
              <a:rPr lang="en-US" sz="2000" dirty="0">
                <a:latin typeface="Calibri" panose="020F0502020204030204" pitchFamily="34" charset="0"/>
                <a:cs typeface="Calibri" panose="020F0502020204030204" pitchFamily="34" charset="0"/>
              </a:rPr>
              <a:t>which can detect and warn people ahead of time about psychological changes in their behavior and recommend corrective actions on a day-to-day basis. Moody allows the user to make journal entries each day with memories such as pictures, attachments, etc.. Based on the detected results over time, Moody suggests activities to the user using a recommender system when they show signs of depression or anxiety in their journal text detected using sentiment analysis. </a:t>
            </a:r>
          </a:p>
          <a:p>
            <a:pPr marL="0" indent="0" algn="just">
              <a:buNone/>
            </a:pPr>
            <a:r>
              <a:rPr lang="en-US" sz="2000" dirty="0">
                <a:latin typeface="Calibri" panose="020F0502020204030204" pitchFamily="34" charset="0"/>
                <a:cs typeface="Calibri" panose="020F0502020204030204" pitchFamily="34" charset="0"/>
              </a:rPr>
              <a:t>In addition to being a smart personal diary, Moody acts as a log entry for psychiatrists and mental health experts to understand an individual's behavior based on their environment and daily activities, and possibly intervene whenever needed. </a:t>
            </a:r>
          </a:p>
        </p:txBody>
      </p:sp>
    </p:spTree>
    <p:extLst>
      <p:ext uri="{BB962C8B-B14F-4D97-AF65-F5344CB8AC3E}">
        <p14:creationId xmlns:p14="http://schemas.microsoft.com/office/powerpoint/2010/main" val="4116398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Specific Functions</a:t>
            </a:r>
            <a:endParaRPr lang="en-MY" dirty="0"/>
          </a:p>
        </p:txBody>
      </p:sp>
      <p:sp>
        <p:nvSpPr>
          <p:cNvPr id="3" name="Content Placeholder 2"/>
          <p:cNvSpPr>
            <a:spLocks noGrp="1"/>
          </p:cNvSpPr>
          <p:nvPr>
            <p:ph idx="1"/>
          </p:nvPr>
        </p:nvSpPr>
        <p:spPr>
          <a:xfrm>
            <a:off x="4817538" y="342161"/>
            <a:ext cx="7165196" cy="5294757"/>
          </a:xfrm>
        </p:spPr>
        <p:txBody>
          <a:bodyPr>
            <a:noAutofit/>
          </a:bodyPr>
          <a:lstStyle/>
          <a:p>
            <a:pPr marL="0" indent="0" algn="just">
              <a:buNone/>
            </a:pPr>
            <a:r>
              <a:rPr lang="en-US" sz="2200" dirty="0">
                <a:latin typeface="Calibri" panose="020F0502020204030204" pitchFamily="34" charset="0"/>
                <a:cs typeface="Calibri" panose="020F0502020204030204" pitchFamily="34" charset="0"/>
              </a:rPr>
              <a:t>Moody, offers three primary services:</a:t>
            </a:r>
          </a:p>
          <a:p>
            <a:pPr algn="just">
              <a:buFont typeface="Wingdings" pitchFamily="2" charset="2"/>
              <a:buChar char="q"/>
            </a:pP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Suggests activities </a:t>
            </a:r>
            <a:r>
              <a:rPr lang="en-US" sz="2200" dirty="0">
                <a:latin typeface="Calibri" panose="020F0502020204030204" pitchFamily="34" charset="0"/>
                <a:cs typeface="Calibri" panose="020F0502020204030204" pitchFamily="34" charset="0"/>
              </a:rPr>
              <a:t>to the user based on their interests and through detecting past activities correlated with certain positive moods like happiness or excitement</a:t>
            </a:r>
          </a:p>
          <a:p>
            <a:pPr algn="just">
              <a:buFont typeface="Wingdings" pitchFamily="2" charset="2"/>
              <a:buChar char="q"/>
            </a:pPr>
            <a:r>
              <a:rPr lang="en-US" sz="2200" b="1" dirty="0">
                <a:latin typeface="Calibri" panose="020F0502020204030204" pitchFamily="34" charset="0"/>
                <a:cs typeface="Calibri" panose="020F0502020204030204" pitchFamily="34" charset="0"/>
              </a:rPr>
              <a:t>Offers support groups</a:t>
            </a:r>
            <a:r>
              <a:rPr lang="en-US" sz="2200" dirty="0">
                <a:latin typeface="Calibri" panose="020F0502020204030204" pitchFamily="34" charset="0"/>
                <a:cs typeface="Calibri" panose="020F0502020204030204" pitchFamily="34" charset="0"/>
              </a:rPr>
              <a:t>, where people with similar interests and going through mental health issues talk about their journey and build a strong community even in these isolated times. </a:t>
            </a:r>
          </a:p>
          <a:p>
            <a:pPr algn="just">
              <a:buFont typeface="Wingdings" pitchFamily="2" charset="2"/>
              <a:buChar char="q"/>
            </a:pPr>
            <a:r>
              <a:rPr lang="en-US" sz="2200" dirty="0">
                <a:latin typeface="Calibri" panose="020F0502020204030204" pitchFamily="34" charset="0"/>
                <a:cs typeface="Calibri" panose="020F0502020204030204" pitchFamily="34" charset="0"/>
              </a:rPr>
              <a:t>For users with chronic depression and suicidal thoughts Moody offers </a:t>
            </a:r>
            <a:r>
              <a:rPr lang="en-US" sz="2200" b="1" dirty="0">
                <a:latin typeface="Calibri" panose="020F0502020204030204" pitchFamily="34" charset="0"/>
                <a:cs typeface="Calibri" panose="020F0502020204030204" pitchFamily="34" charset="0"/>
              </a:rPr>
              <a:t>list of local mental health resources </a:t>
            </a:r>
            <a:r>
              <a:rPr lang="en-US" sz="2200" dirty="0">
                <a:latin typeface="Calibri" panose="020F0502020204030204" pitchFamily="34" charset="0"/>
                <a:cs typeface="Calibri" panose="020F0502020204030204" pitchFamily="34" charset="0"/>
              </a:rPr>
              <a:t>including doctor’s contact and government guidelines. The doctor/psychiatrist can also study the patient’s moods using journal entries that the user creates daily</a:t>
            </a:r>
            <a:endParaRPr lang="en-MY" sz="2200" dirty="0"/>
          </a:p>
        </p:txBody>
      </p:sp>
    </p:spTree>
    <p:extLst>
      <p:ext uri="{BB962C8B-B14F-4D97-AF65-F5344CB8AC3E}">
        <p14:creationId xmlns:p14="http://schemas.microsoft.com/office/powerpoint/2010/main" val="2108655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9F9F9-5C0D-B44C-AAEC-127E89E41799}"/>
              </a:ext>
            </a:extLst>
          </p:cNvPr>
          <p:cNvSpPr>
            <a:spLocks noGrp="1"/>
          </p:cNvSpPr>
          <p:nvPr>
            <p:ph type="title"/>
          </p:nvPr>
        </p:nvSpPr>
        <p:spPr/>
        <p:txBody>
          <a:bodyPr/>
          <a:lstStyle/>
          <a:p>
            <a:r>
              <a:rPr lang="en-US" dirty="0"/>
              <a:t>Technical Specifications</a:t>
            </a:r>
          </a:p>
        </p:txBody>
      </p:sp>
      <p:sp>
        <p:nvSpPr>
          <p:cNvPr id="3" name="Content Placeholder 2">
            <a:extLst>
              <a:ext uri="{FF2B5EF4-FFF2-40B4-BE49-F238E27FC236}">
                <a16:creationId xmlns:a16="http://schemas.microsoft.com/office/drawing/2014/main" id="{F6779552-398B-9B4B-899E-D61699C0F31E}"/>
              </a:ext>
            </a:extLst>
          </p:cNvPr>
          <p:cNvSpPr>
            <a:spLocks noGrp="1"/>
          </p:cNvSpPr>
          <p:nvPr>
            <p:ph idx="1"/>
          </p:nvPr>
        </p:nvSpPr>
        <p:spPr>
          <a:xfrm>
            <a:off x="4831187" y="232979"/>
            <a:ext cx="7096956" cy="6304299"/>
          </a:xfrm>
        </p:spPr>
        <p:txBody>
          <a:bodyPr>
            <a:normAutofit fontScale="92500"/>
          </a:bodyPr>
          <a:lstStyle/>
          <a:p>
            <a:pPr algn="just">
              <a:buFont typeface="Wingdings" pitchFamily="2" charset="2"/>
              <a:buChar char="q"/>
            </a:pP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ML Engine: Sentiment analysis</a:t>
            </a:r>
            <a:r>
              <a:rPr lang="en-US" dirty="0">
                <a:latin typeface="Calibri" panose="020F0502020204030204" pitchFamily="34" charset="0"/>
                <a:cs typeface="Calibri" panose="020F0502020204030204" pitchFamily="34" charset="0"/>
              </a:rPr>
              <a:t> using input journal entry and journal title. We use </a:t>
            </a:r>
            <a:r>
              <a:rPr lang="en-US" b="1" dirty="0">
                <a:latin typeface="Calibri" panose="020F0502020204030204" pitchFamily="34" charset="0"/>
                <a:cs typeface="Calibri" panose="020F0502020204030204" pitchFamily="34" charset="0"/>
              </a:rPr>
              <a:t>NLTK</a:t>
            </a:r>
            <a:r>
              <a:rPr lang="en-US" dirty="0">
                <a:latin typeface="Calibri" panose="020F0502020204030204" pitchFamily="34" charset="0"/>
                <a:cs typeface="Calibri" panose="020F0502020204030204" pitchFamily="34" charset="0"/>
              </a:rPr>
              <a:t> and </a:t>
            </a:r>
            <a:r>
              <a:rPr lang="en-US" b="1" dirty="0">
                <a:latin typeface="Calibri" panose="020F0502020204030204" pitchFamily="34" charset="0"/>
                <a:cs typeface="Calibri" panose="020F0502020204030204" pitchFamily="34" charset="0"/>
              </a:rPr>
              <a:t>tensor flow</a:t>
            </a:r>
            <a:r>
              <a:rPr lang="en-US" dirty="0">
                <a:latin typeface="Calibri" panose="020F0502020204030204" pitchFamily="34" charset="0"/>
                <a:cs typeface="Calibri" panose="020F0502020204030204" pitchFamily="34" charset="0"/>
              </a:rPr>
              <a:t> for sentiment analysis with </a:t>
            </a:r>
            <a:r>
              <a:rPr lang="en-US" b="1" dirty="0">
                <a:latin typeface="Calibri" panose="020F0502020204030204" pitchFamily="34" charset="0"/>
                <a:cs typeface="Calibri" panose="020F0502020204030204" pitchFamily="34" charset="0"/>
              </a:rPr>
              <a:t>Naïve Bayes classifier</a:t>
            </a:r>
            <a:r>
              <a:rPr lang="en-US" dirty="0">
                <a:latin typeface="Calibri" panose="020F0502020204030204" pitchFamily="34" charset="0"/>
                <a:cs typeface="Calibri" panose="020F0502020204030204" pitchFamily="34" charset="0"/>
              </a:rPr>
              <a:t>. The recommendation system is built using </a:t>
            </a:r>
            <a:r>
              <a:rPr lang="en-US" b="1" dirty="0">
                <a:latin typeface="Calibri" panose="020F0502020204030204" pitchFamily="34" charset="0"/>
                <a:cs typeface="Calibri" panose="020F0502020204030204" pitchFamily="34" charset="0"/>
              </a:rPr>
              <a:t>NLTK</a:t>
            </a:r>
            <a:r>
              <a:rPr lang="en-US" dirty="0">
                <a:latin typeface="Calibri" panose="020F0502020204030204" pitchFamily="34" charset="0"/>
                <a:cs typeface="Calibri" panose="020F0502020204030204" pitchFamily="34" charset="0"/>
              </a:rPr>
              <a:t> for recommending activities correlated with certain moods in the past.</a:t>
            </a:r>
          </a:p>
          <a:p>
            <a:pPr algn="just">
              <a:buFont typeface="Wingdings" pitchFamily="2" charset="2"/>
              <a:buChar char="q"/>
            </a:pPr>
            <a:r>
              <a:rPr lang="en-US" b="1" dirty="0">
                <a:latin typeface="Calibri" panose="020F0502020204030204" pitchFamily="34" charset="0"/>
                <a:cs typeface="Calibri" panose="020F0502020204030204" pitchFamily="34" charset="0"/>
              </a:rPr>
              <a:t> Backend: </a:t>
            </a:r>
            <a:r>
              <a:rPr lang="en-US" dirty="0">
                <a:latin typeface="Calibri" panose="020F0502020204030204" pitchFamily="34" charset="0"/>
                <a:cs typeface="Calibri" panose="020F0502020204030204" pitchFamily="34" charset="0"/>
              </a:rPr>
              <a:t>Hosted as a </a:t>
            </a:r>
            <a:r>
              <a:rPr lang="en-US" b="1" dirty="0">
                <a:latin typeface="Calibri" panose="020F0502020204030204" pitchFamily="34" charset="0"/>
                <a:cs typeface="Calibri" panose="020F0502020204030204" pitchFamily="34" charset="0"/>
              </a:rPr>
              <a:t>Python web app on Gunicorn </a:t>
            </a:r>
            <a:r>
              <a:rPr lang="en-US" dirty="0">
                <a:latin typeface="Calibri" panose="020F0502020204030204" pitchFamily="34" charset="0"/>
                <a:cs typeface="Calibri" panose="020F0502020204030204" pitchFamily="34" charset="0"/>
              </a:rPr>
              <a:t>webserver deployed on Heroku. We used </a:t>
            </a:r>
            <a:r>
              <a:rPr lang="en-US" b="1" dirty="0" err="1">
                <a:latin typeface="Calibri" panose="020F0502020204030204" pitchFamily="34" charset="0"/>
                <a:cs typeface="Calibri" panose="020F0502020204030204" pitchFamily="34" charset="0"/>
              </a:rPr>
              <a:t>Airtable</a:t>
            </a:r>
            <a:r>
              <a:rPr lang="en-US" dirty="0">
                <a:latin typeface="Calibri" panose="020F0502020204030204" pitchFamily="34" charset="0"/>
                <a:cs typeface="Calibri" panose="020F0502020204030204" pitchFamily="34" charset="0"/>
              </a:rPr>
              <a:t> as database for the app which has 2 tables including  user information and user data including embedded images and attachments.</a:t>
            </a:r>
          </a:p>
          <a:p>
            <a:pPr algn="just">
              <a:buFont typeface="Wingdings" pitchFamily="2" charset="2"/>
              <a:buChar char="q"/>
            </a:pPr>
            <a:r>
              <a:rPr lang="en-US" b="1" dirty="0">
                <a:latin typeface="Calibri" panose="020F0502020204030204" pitchFamily="34" charset="0"/>
                <a:cs typeface="Calibri" panose="020F0502020204030204" pitchFamily="34" charset="0"/>
              </a:rPr>
              <a:t> Storage: </a:t>
            </a:r>
            <a:r>
              <a:rPr lang="en-US" dirty="0">
                <a:latin typeface="Calibri" panose="020F0502020204030204" pitchFamily="34" charset="0"/>
                <a:cs typeface="Calibri" panose="020F0502020204030204" pitchFamily="34" charset="0"/>
              </a:rPr>
              <a:t>Since </a:t>
            </a:r>
            <a:r>
              <a:rPr lang="en-US" dirty="0" err="1">
                <a:latin typeface="Calibri" panose="020F0502020204030204" pitchFamily="34" charset="0"/>
                <a:cs typeface="Calibri" panose="020F0502020204030204" pitchFamily="34" charset="0"/>
              </a:rPr>
              <a:t>Airtable</a:t>
            </a:r>
            <a:r>
              <a:rPr lang="en-US" dirty="0">
                <a:latin typeface="Calibri" panose="020F0502020204030204" pitchFamily="34" charset="0"/>
                <a:cs typeface="Calibri" panose="020F0502020204030204" pitchFamily="34" charset="0"/>
              </a:rPr>
              <a:t> has limitation of uploading images only if they are hosted on publicly accessible URL, we used </a:t>
            </a:r>
            <a:r>
              <a:rPr lang="en-US" b="1" dirty="0">
                <a:latin typeface="Calibri" panose="020F0502020204030204" pitchFamily="34" charset="0"/>
                <a:cs typeface="Calibri" panose="020F0502020204030204" pitchFamily="34" charset="0"/>
              </a:rPr>
              <a:t>S3 storage </a:t>
            </a:r>
            <a:r>
              <a:rPr lang="en-US" dirty="0">
                <a:latin typeface="Calibri" panose="020F0502020204030204" pitchFamily="34" charset="0"/>
                <a:cs typeface="Calibri" panose="020F0502020204030204" pitchFamily="34" charset="0"/>
              </a:rPr>
              <a:t>to store all images in publicly accessible S3 bucket and used the URL to upload image to the </a:t>
            </a:r>
            <a:r>
              <a:rPr lang="en-US" dirty="0" err="1">
                <a:latin typeface="Calibri" panose="020F0502020204030204" pitchFamily="34" charset="0"/>
                <a:cs typeface="Calibri" panose="020F0502020204030204" pitchFamily="34" charset="0"/>
              </a:rPr>
              <a:t>Airtable</a:t>
            </a:r>
            <a:r>
              <a:rPr lang="en-US" dirty="0">
                <a:latin typeface="Calibri" panose="020F0502020204030204" pitchFamily="34" charset="0"/>
                <a:cs typeface="Calibri" panose="020F0502020204030204" pitchFamily="34" charset="0"/>
              </a:rPr>
              <a:t>.</a:t>
            </a:r>
          </a:p>
          <a:p>
            <a:pPr algn="just">
              <a:buFont typeface="Wingdings" pitchFamily="2" charset="2"/>
              <a:buChar char="q"/>
            </a:pPr>
            <a:r>
              <a:rPr lang="en-US" b="1" dirty="0">
                <a:latin typeface="Calibri" panose="020F0502020204030204" pitchFamily="34" charset="0"/>
                <a:cs typeface="Calibri" panose="020F0502020204030204" pitchFamily="34" charset="0"/>
              </a:rPr>
              <a:t>Front-end: </a:t>
            </a:r>
            <a:r>
              <a:rPr lang="en-US" dirty="0">
                <a:latin typeface="Calibri" panose="020F0502020204030204" pitchFamily="34" charset="0"/>
                <a:cs typeface="Calibri" panose="020F0502020204030204" pitchFamily="34" charset="0"/>
              </a:rPr>
              <a:t>Mobile-based, developed on android studio using </a:t>
            </a:r>
            <a:r>
              <a:rPr lang="en-US" b="1" dirty="0">
                <a:latin typeface="Calibri" panose="020F0502020204030204" pitchFamily="34" charset="0"/>
                <a:cs typeface="Calibri" panose="020F0502020204030204" pitchFamily="34" charset="0"/>
              </a:rPr>
              <a:t>Kotlin</a:t>
            </a:r>
            <a:r>
              <a:rPr lang="en-US" dirty="0">
                <a:latin typeface="Calibri" panose="020F0502020204030204" pitchFamily="34" charset="0"/>
                <a:cs typeface="Calibri" panose="020F0502020204030204" pitchFamily="34" charset="0"/>
              </a:rPr>
              <a:t> framework. Frontend makes </a:t>
            </a:r>
            <a:r>
              <a:rPr lang="en-US" b="1" dirty="0">
                <a:latin typeface="Calibri" panose="020F0502020204030204" pitchFamily="34" charset="0"/>
                <a:cs typeface="Calibri" panose="020F0502020204030204" pitchFamily="34" charset="0"/>
              </a:rPr>
              <a:t>REST API </a:t>
            </a:r>
            <a:r>
              <a:rPr lang="en-US" dirty="0">
                <a:latin typeface="Calibri" panose="020F0502020204030204" pitchFamily="34" charset="0"/>
                <a:cs typeface="Calibri" panose="020F0502020204030204" pitchFamily="34" charset="0"/>
              </a:rPr>
              <a:t>calls to the app hosted on Heroku using unique deployment link.</a:t>
            </a:r>
          </a:p>
          <a:p>
            <a:pPr algn="just">
              <a:buFont typeface="Wingdings" pitchFamily="2" charset="2"/>
              <a:buChar char="q"/>
            </a:pPr>
            <a:r>
              <a:rPr lang="en-US" b="1" dirty="0">
                <a:latin typeface="Calibri" panose="020F0502020204030204" pitchFamily="34" charset="0"/>
                <a:cs typeface="Calibri" panose="020F0502020204030204" pitchFamily="34" charset="0"/>
              </a:rPr>
              <a:t>UI: </a:t>
            </a:r>
            <a:r>
              <a:rPr lang="en-US" dirty="0">
                <a:latin typeface="Calibri" panose="020F0502020204030204" pitchFamily="34" charset="0"/>
                <a:cs typeface="Calibri" panose="020F0502020204030204" pitchFamily="34" charset="0"/>
              </a:rPr>
              <a:t>User can add journal title, journal text and image for any day and can view past journal entries, their mood on that day based on  their experience and their activities of interests, join support groups or navigate resource groups, and view activity recommendations</a:t>
            </a:r>
          </a:p>
        </p:txBody>
      </p:sp>
    </p:spTree>
    <p:extLst>
      <p:ext uri="{BB962C8B-B14F-4D97-AF65-F5344CB8AC3E}">
        <p14:creationId xmlns:p14="http://schemas.microsoft.com/office/powerpoint/2010/main" val="617512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3" name="Straight Connector 7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75" name="Rectangle 74">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B29F9F9-5C0D-B44C-AAEC-127E89E41799}"/>
              </a:ext>
            </a:extLst>
          </p:cNvPr>
          <p:cNvSpPr>
            <a:spLocks noGrp="1"/>
          </p:cNvSpPr>
          <p:nvPr>
            <p:ph type="title"/>
          </p:nvPr>
        </p:nvSpPr>
        <p:spPr>
          <a:xfrm>
            <a:off x="1207658" y="5436286"/>
            <a:ext cx="10445793" cy="1193114"/>
          </a:xfrm>
        </p:spPr>
        <p:txBody>
          <a:bodyPr vert="horz" lIns="91440" tIns="45720" rIns="91440" bIns="45720" rtlCol="0" anchor="b">
            <a:normAutofit/>
          </a:bodyPr>
          <a:lstStyle/>
          <a:p>
            <a:r>
              <a:rPr lang="en-US" sz="6000" dirty="0">
                <a:solidFill>
                  <a:schemeClr val="tx1"/>
                </a:solidFill>
              </a:rPr>
              <a:t>APP UI</a:t>
            </a:r>
          </a:p>
        </p:txBody>
      </p:sp>
      <p:pic>
        <p:nvPicPr>
          <p:cNvPr id="1026" name="Picture 2">
            <a:extLst>
              <a:ext uri="{FF2B5EF4-FFF2-40B4-BE49-F238E27FC236}">
                <a16:creationId xmlns:a16="http://schemas.microsoft.com/office/drawing/2014/main" id="{D39DA546-0F51-7B46-8E00-A52F63D9360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07657" y="755186"/>
            <a:ext cx="2493664" cy="46393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4"/>
          <a:srcRect l="1" t="4222" r="-328" b="6000"/>
          <a:stretch>
            <a:fillRect/>
          </a:stretch>
        </p:blipFill>
        <p:spPr>
          <a:xfrm>
            <a:off x="5049610" y="781679"/>
            <a:ext cx="2493664" cy="4624799"/>
          </a:xfrm>
          <a:prstGeom prst="rect">
            <a:avLst/>
          </a:prstGeom>
        </p:spPr>
      </p:pic>
      <p:pic>
        <p:nvPicPr>
          <p:cNvPr id="5" name="Content Placeholder 8"/>
          <p:cNvPicPr>
            <a:picLocks noGrp="1" noChangeAspect="1"/>
          </p:cNvPicPr>
          <p:nvPr/>
        </p:nvPicPr>
        <p:blipFill rotWithShape="1">
          <a:blip r:embed="rId5"/>
          <a:srcRect t="5701" b="5802"/>
          <a:stretch>
            <a:fillRect/>
          </a:stretch>
        </p:blipFill>
        <p:spPr>
          <a:xfrm>
            <a:off x="8936670" y="771282"/>
            <a:ext cx="2471048" cy="4532237"/>
          </a:xfrm>
          <a:prstGeom prst="rect">
            <a:avLst/>
          </a:prstGeom>
        </p:spPr>
      </p:pic>
      <p:cxnSp>
        <p:nvCxnSpPr>
          <p:cNvPr id="79" name="Straight Connector 78">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5412" y="5603464"/>
            <a:ext cx="1007127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C22DE4C3-F301-467F-AA92-57A8FB1523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1920594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FBA17-CA6E-CF48-AB93-29C8EDA33959}"/>
              </a:ext>
            </a:extLst>
          </p:cNvPr>
          <p:cNvSpPr>
            <a:spLocks noGrp="1"/>
          </p:cNvSpPr>
          <p:nvPr>
            <p:ph type="title"/>
          </p:nvPr>
        </p:nvSpPr>
        <p:spPr>
          <a:xfrm>
            <a:off x="874693" y="1335025"/>
            <a:ext cx="3517567" cy="2093975"/>
          </a:xfrm>
        </p:spPr>
        <p:txBody>
          <a:bodyPr/>
          <a:lstStyle/>
          <a:p>
            <a:r>
              <a:rPr lang="en-US" dirty="0"/>
              <a:t>DEMO</a:t>
            </a:r>
          </a:p>
        </p:txBody>
      </p:sp>
      <p:pic>
        <p:nvPicPr>
          <p:cNvPr id="5" name="demo-moody" descr="demo-moody">
            <a:hlinkClick r:id="" action="ppaction://media"/>
            <a:extLst>
              <a:ext uri="{FF2B5EF4-FFF2-40B4-BE49-F238E27FC236}">
                <a16:creationId xmlns:a16="http://schemas.microsoft.com/office/drawing/2014/main" id="{E1671434-0F96-E045-B422-5AFCFA55AF6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934200" y="812800"/>
            <a:ext cx="2978150" cy="5294313"/>
          </a:xfrm>
        </p:spPr>
      </p:pic>
    </p:spTree>
    <p:extLst>
      <p:ext uri="{BB962C8B-B14F-4D97-AF65-F5344CB8AC3E}">
        <p14:creationId xmlns:p14="http://schemas.microsoft.com/office/powerpoint/2010/main" val="67210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7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9F9F9-5C0D-B44C-AAEC-127E89E41799}"/>
              </a:ext>
            </a:extLst>
          </p:cNvPr>
          <p:cNvSpPr>
            <a:spLocks noGrp="1"/>
          </p:cNvSpPr>
          <p:nvPr>
            <p:ph type="title"/>
          </p:nvPr>
        </p:nvSpPr>
        <p:spPr>
          <a:xfrm>
            <a:off x="643466" y="786383"/>
            <a:ext cx="3662204" cy="2093975"/>
          </a:xfrm>
        </p:spPr>
        <p:txBody>
          <a:bodyPr/>
          <a:lstStyle/>
          <a:p>
            <a:r>
              <a:rPr lang="en-US" dirty="0"/>
              <a:t>Accomplishments</a:t>
            </a:r>
          </a:p>
        </p:txBody>
      </p:sp>
      <p:sp>
        <p:nvSpPr>
          <p:cNvPr id="3" name="Content Placeholder 2">
            <a:extLst>
              <a:ext uri="{FF2B5EF4-FFF2-40B4-BE49-F238E27FC236}">
                <a16:creationId xmlns:a16="http://schemas.microsoft.com/office/drawing/2014/main" id="{F6779552-398B-9B4B-899E-D61699C0F31E}"/>
              </a:ext>
            </a:extLst>
          </p:cNvPr>
          <p:cNvSpPr>
            <a:spLocks noGrp="1"/>
          </p:cNvSpPr>
          <p:nvPr>
            <p:ph idx="1"/>
          </p:nvPr>
        </p:nvSpPr>
        <p:spPr>
          <a:xfrm>
            <a:off x="5054321" y="664661"/>
            <a:ext cx="6682754" cy="5654252"/>
          </a:xfrm>
        </p:spPr>
        <p:txBody>
          <a:bodyPr>
            <a:noAutofit/>
          </a:bodyPr>
          <a:lstStyle/>
          <a:p>
            <a:pPr algn="just"/>
            <a:r>
              <a:rPr lang="en-US" sz="2400" dirty="0">
                <a:latin typeface="Calibri" panose="020F0502020204030204" pitchFamily="34" charset="0"/>
                <a:cs typeface="Calibri" panose="020F0502020204030204" pitchFamily="34" charset="0"/>
              </a:rPr>
              <a:t>We are proud to develop and deploy a full-scale working mobile app with scalable backend and frontend to counter a relevant contemporary issue and do our part in social good through technology. </a:t>
            </a:r>
          </a:p>
          <a:p>
            <a:pPr algn="just"/>
            <a:r>
              <a:rPr lang="en-US" sz="2400" dirty="0">
                <a:latin typeface="Calibri" panose="020F0502020204030204" pitchFamily="34" charset="0"/>
                <a:cs typeface="Calibri" panose="020F0502020204030204" pitchFamily="34" charset="0"/>
              </a:rPr>
              <a:t>We incorporated Machine Learning to drive recommendations and analyze mental health + emotions of the user. We synchronized and collaborate coherently even though it was a fully virtual hackathon. This makes us more confident in our ability to work in highly distributed software teams.</a:t>
            </a:r>
          </a:p>
        </p:txBody>
      </p:sp>
    </p:spTree>
    <p:extLst>
      <p:ext uri="{BB962C8B-B14F-4D97-AF65-F5344CB8AC3E}">
        <p14:creationId xmlns:p14="http://schemas.microsoft.com/office/powerpoint/2010/main" val="2860345391"/>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Arial Nova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Nova"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530</TotalTime>
  <Words>940</Words>
  <Application>Microsoft Macintosh PowerPoint</Application>
  <PresentationFormat>Widescreen</PresentationFormat>
  <Paragraphs>58</Paragraphs>
  <Slides>11</Slides>
  <Notes>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Arial Nova</vt:lpstr>
      <vt:lpstr>Arial Nova Light</vt:lpstr>
      <vt:lpstr>Calibri</vt:lpstr>
      <vt:lpstr>Wingdings</vt:lpstr>
      <vt:lpstr>RetrospectVTI</vt:lpstr>
      <vt:lpstr>Sigmoid Hacks</vt:lpstr>
      <vt:lpstr>High Level Architecture Diagram</vt:lpstr>
      <vt:lpstr>Motivation</vt:lpstr>
      <vt:lpstr>Project Overview</vt:lpstr>
      <vt:lpstr>Specific Functions</vt:lpstr>
      <vt:lpstr>Technical Specifications</vt:lpstr>
      <vt:lpstr>APP UI</vt:lpstr>
      <vt:lpstr>DEMO</vt:lpstr>
      <vt:lpstr>Accomplishments</vt:lpstr>
      <vt:lpstr>Learning Outcomes</vt:lpstr>
      <vt:lpstr>Challenges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Sigmoid Hacks</dc:title>
  <dc:creator>Pinak Sawhney</dc:creator>
  <cp:lastModifiedBy>Pinak Sawhney</cp:lastModifiedBy>
  <cp:revision>38</cp:revision>
  <dcterms:created xsi:type="dcterms:W3CDTF">2021-01-18T07:14:06Z</dcterms:created>
  <dcterms:modified xsi:type="dcterms:W3CDTF">2021-01-18T19:36:04Z</dcterms:modified>
</cp:coreProperties>
</file>